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8"/>
  </p:notesMasterIdLst>
  <p:sldIdLst>
    <p:sldId id="256" r:id="rId2"/>
    <p:sldId id="259" r:id="rId3"/>
    <p:sldId id="257" r:id="rId4"/>
    <p:sldId id="260" r:id="rId5"/>
    <p:sldId id="261" r:id="rId6"/>
    <p:sldId id="262" r:id="rId7"/>
    <p:sldId id="263" r:id="rId8"/>
    <p:sldId id="258" r:id="rId9"/>
    <p:sldId id="264" r:id="rId10"/>
    <p:sldId id="265" r:id="rId11"/>
    <p:sldId id="266" r:id="rId12"/>
    <p:sldId id="268" r:id="rId13"/>
    <p:sldId id="270" r:id="rId14"/>
    <p:sldId id="272" r:id="rId15"/>
    <p:sldId id="273"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0357"/>
  </p:normalViewPr>
  <p:slideViewPr>
    <p:cSldViewPr snapToGrid="0" snapToObjects="1">
      <p:cViewPr varScale="1">
        <p:scale>
          <a:sx n="100" d="100"/>
          <a:sy n="100" d="100"/>
        </p:scale>
        <p:origin x="10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gif>
</file>

<file path=ppt/media/image11.gif>
</file>

<file path=ppt/media/image2.tiff>
</file>

<file path=ppt/media/image3.gif>
</file>

<file path=ppt/media/image4.tiff>
</file>

<file path=ppt/media/image5.tiff>
</file>

<file path=ppt/media/image6.gi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F8FC19-E45B-ED4E-9BA6-F38241E3A700}" type="datetimeFigureOut">
              <a:rPr lang="en-US" smtClean="0"/>
              <a:t>5/21/19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C3A493-8BBB-A147-89F3-A955DA93A807}" type="slidenum">
              <a:rPr lang="en-US" smtClean="0"/>
              <a:t>‹#›</a:t>
            </a:fld>
            <a:endParaRPr lang="en-US"/>
          </a:p>
        </p:txBody>
      </p:sp>
    </p:spTree>
    <p:extLst>
      <p:ext uri="{BB962C8B-B14F-4D97-AF65-F5344CB8AC3E}">
        <p14:creationId xmlns:p14="http://schemas.microsoft.com/office/powerpoint/2010/main" val="9512312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Node.j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history of JavaScript has been long and full of bumps.</a:t>
            </a:r>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1</a:t>
            </a:fld>
            <a:endParaRPr lang="en-US"/>
          </a:p>
        </p:txBody>
      </p:sp>
    </p:spTree>
    <p:extLst>
      <p:ext uri="{BB962C8B-B14F-4D97-AF65-F5344CB8AC3E}">
        <p14:creationId xmlns:p14="http://schemas.microsoft.com/office/powerpoint/2010/main" val="9577418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JavaScript, functions are simply one more object type. They can be passed around just like any other element. They can be bound to variables, and, in later version of JavaScript, they can even be thrown as exceptions. </a:t>
            </a:r>
            <a:r>
              <a:rPr lang="en-US" sz="1200" b="0" i="1" kern="1200" dirty="0">
                <a:solidFill>
                  <a:schemeClr val="tx1"/>
                </a:solidFill>
                <a:effectLst/>
                <a:latin typeface="+mn-lt"/>
                <a:ea typeface="+mn-ea"/>
                <a:cs typeface="+mn-cs"/>
              </a:rPr>
              <a:t>when functions in that language are treated like any other variable. For example, in such a language, a function can be passed as an argument to other functions, can be returned by another function and can be assigned as a value to a variable.</a:t>
            </a:r>
          </a:p>
          <a:p>
            <a:endParaRPr lang="en-US" sz="1200" b="0" i="1"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For last pattern – this is been used by libraries such as </a:t>
            </a:r>
            <a:r>
              <a:rPr lang="en-US" sz="1200" b="0" i="1" kern="1200" dirty="0" err="1">
                <a:solidFill>
                  <a:schemeClr val="tx1"/>
                </a:solidFill>
                <a:effectLst/>
                <a:latin typeface="+mn-lt"/>
                <a:ea typeface="+mn-ea"/>
                <a:cs typeface="+mn-cs"/>
              </a:rPr>
              <a:t>underscore.js</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lodash</a:t>
            </a:r>
            <a:r>
              <a:rPr lang="en-US" sz="1200" b="0" i="1" kern="1200" dirty="0">
                <a:solidFill>
                  <a:schemeClr val="tx1"/>
                </a:solidFill>
                <a:effectLst/>
                <a:latin typeface="+mn-lt"/>
                <a:ea typeface="+mn-ea"/>
                <a:cs typeface="+mn-cs"/>
              </a:rPr>
              <a:t>) and </a:t>
            </a:r>
            <a:r>
              <a:rPr lang="en-US" sz="1200" b="0" i="1" kern="1200" dirty="0" err="1">
                <a:solidFill>
                  <a:schemeClr val="tx1"/>
                </a:solidFill>
                <a:effectLst/>
                <a:latin typeface="+mn-lt"/>
                <a:ea typeface="+mn-ea"/>
                <a:cs typeface="+mn-cs"/>
              </a:rPr>
              <a:t>immutable.js</a:t>
            </a:r>
            <a:endParaRPr lang="en-US" sz="1200" b="0" i="1"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15</a:t>
            </a:fld>
            <a:endParaRPr lang="en-US"/>
          </a:p>
        </p:txBody>
      </p:sp>
    </p:spTree>
    <p:extLst>
      <p:ext uri="{BB962C8B-B14F-4D97-AF65-F5344CB8AC3E}">
        <p14:creationId xmlns:p14="http://schemas.microsoft.com/office/powerpoint/2010/main" val="2888884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as classes provided a certain archetype for object instances, as the code evolved and grew bigger, it was harder and harder to adapt those base classes to unexpected new requirements. By making instances the archetypes from which new objects could be constructed, this limitation was to be removed. Thus the concept of prototypes: an instance that fills in the gaps of a new instance by providing its own behavior. If a prototype is deemed </a:t>
            </a:r>
            <a:r>
              <a:rPr lang="en-US" sz="1200" b="0" i="0" kern="1200" dirty="0" err="1">
                <a:solidFill>
                  <a:schemeClr val="tx1"/>
                </a:solidFill>
                <a:effectLst/>
                <a:latin typeface="+mn-lt"/>
                <a:ea typeface="+mn-ea"/>
                <a:cs typeface="+mn-cs"/>
              </a:rPr>
              <a:t>inappropiate</a:t>
            </a:r>
            <a:r>
              <a:rPr lang="en-US" sz="1200" b="0" i="0" kern="1200" dirty="0">
                <a:solidFill>
                  <a:schemeClr val="tx1"/>
                </a:solidFill>
                <a:effectLst/>
                <a:latin typeface="+mn-lt"/>
                <a:ea typeface="+mn-ea"/>
                <a:cs typeface="+mn-cs"/>
              </a:rPr>
              <a:t> for a new object, it can simply be cloned and modified without affecting all other child instances. This is arguably harder to do in a class-based approach (i.e. modify base classes)</a:t>
            </a:r>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16</a:t>
            </a:fld>
            <a:endParaRPr lang="en-US"/>
          </a:p>
        </p:txBody>
      </p:sp>
    </p:spTree>
    <p:extLst>
      <p:ext uri="{BB962C8B-B14F-4D97-AF65-F5344CB8AC3E}">
        <p14:creationId xmlns:p14="http://schemas.microsoft.com/office/powerpoint/2010/main" val="2557532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It suffered the perils of marketing and got three names in less than two years.</a:t>
            </a:r>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2</a:t>
            </a:fld>
            <a:endParaRPr lang="en-US"/>
          </a:p>
        </p:txBody>
      </p:sp>
    </p:spTree>
    <p:extLst>
      <p:ext uri="{BB962C8B-B14F-4D97-AF65-F5344CB8AC3E}">
        <p14:creationId xmlns:p14="http://schemas.microsoft.com/office/powerpoint/2010/main" val="19206500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Some people say it was a marketing tactic to connect JS to Java</a:t>
            </a:r>
          </a:p>
        </p:txBody>
      </p:sp>
      <p:sp>
        <p:nvSpPr>
          <p:cNvPr id="4" name="Slide Number Placeholder 3"/>
          <p:cNvSpPr>
            <a:spLocks noGrp="1"/>
          </p:cNvSpPr>
          <p:nvPr>
            <p:ph type="sldNum" sz="quarter" idx="10"/>
          </p:nvPr>
        </p:nvSpPr>
        <p:spPr/>
        <p:txBody>
          <a:bodyPr/>
          <a:lstStyle/>
          <a:p>
            <a:fld id="{88C3A493-8BBB-A147-89F3-A955DA93A807}" type="slidenum">
              <a:rPr lang="en-US" smtClean="0"/>
              <a:t>3</a:t>
            </a:fld>
            <a:endParaRPr lang="en-US"/>
          </a:p>
        </p:txBody>
      </p:sp>
    </p:spTree>
    <p:extLst>
      <p:ext uri="{BB962C8B-B14F-4D97-AF65-F5344CB8AC3E}">
        <p14:creationId xmlns:p14="http://schemas.microsoft.com/office/powerpoint/2010/main" val="2825859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8</a:t>
            </a:fld>
            <a:endParaRPr lang="en-US"/>
          </a:p>
        </p:txBody>
      </p:sp>
    </p:spTree>
    <p:extLst>
      <p:ext uri="{BB962C8B-B14F-4D97-AF65-F5344CB8AC3E}">
        <p14:creationId xmlns:p14="http://schemas.microsoft.com/office/powerpoint/2010/main" val="2853163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Libraries released</a:t>
            </a:r>
          </a:p>
          <a:p>
            <a:r>
              <a:rPr lang="en-US" dirty="0"/>
              <a:t>Client side  - can send and retrieve data from server </a:t>
            </a:r>
            <a:r>
              <a:rPr lang="en-US" dirty="0" err="1"/>
              <a:t>async</a:t>
            </a:r>
            <a:endParaRPr lang="en-US" dirty="0"/>
          </a:p>
          <a:p>
            <a:endParaRPr lang="en-US" dirty="0"/>
          </a:p>
          <a:p>
            <a:r>
              <a:rPr lang="en-US" dirty="0"/>
              <a:t>DOJO – modular </a:t>
            </a:r>
            <a:r>
              <a:rPr lang="en-US" dirty="0" err="1"/>
              <a:t>js</a:t>
            </a:r>
            <a:r>
              <a:rPr lang="en-US" dirty="0"/>
              <a:t> library </a:t>
            </a:r>
            <a:r>
              <a:rPr lang="en-US" sz="1200" b="0" i="0" kern="1200" dirty="0">
                <a:solidFill>
                  <a:schemeClr val="tx1"/>
                </a:solidFill>
                <a:effectLst/>
                <a:latin typeface="+mn-lt"/>
                <a:ea typeface="+mn-ea"/>
                <a:cs typeface="+mn-cs"/>
              </a:rPr>
              <a:t>designed to ease the rapid development of cross-platform. Dojo abstracts the differences among diverse browsers to provide APIs that will work on all of them (it can even run on the server under </a:t>
            </a:r>
            <a:r>
              <a:rPr lang="en-US" sz="1200" b="0" i="0" u="none" strike="noStrike" kern="1200" dirty="0">
                <a:solidFill>
                  <a:schemeClr val="tx1"/>
                </a:solidFill>
                <a:effectLst/>
                <a:latin typeface="+mn-lt"/>
                <a:ea typeface="+mn-ea"/>
                <a:cs typeface="+mn-cs"/>
                <a:hlinkClick r:id="rId3" tooltip="Node.js"/>
              </a:rPr>
              <a:t>Node.js</a:t>
            </a:r>
            <a:r>
              <a:rPr lang="en-US" sz="1200" b="0" i="0" kern="1200" dirty="0">
                <a:solidFill>
                  <a:schemeClr val="tx1"/>
                </a:solidFill>
                <a:effectLst/>
                <a:latin typeface="+mn-lt"/>
                <a:ea typeface="+mn-ea"/>
                <a:cs typeface="+mn-cs"/>
              </a:rPr>
              <a:t>); it establishes a framework for defining modules of code and managing their interdependencies; it provides build tools for optimizing JavaScript and CSS, generating documentation, and unit testing;</a:t>
            </a:r>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9</a:t>
            </a:fld>
            <a:endParaRPr lang="en-US"/>
          </a:p>
        </p:txBody>
      </p:sp>
    </p:spTree>
    <p:extLst>
      <p:ext uri="{BB962C8B-B14F-4D97-AF65-F5344CB8AC3E}">
        <p14:creationId xmlns:p14="http://schemas.microsoft.com/office/powerpoint/2010/main" val="15325783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10</a:t>
            </a:fld>
            <a:endParaRPr lang="en-US"/>
          </a:p>
        </p:txBody>
      </p:sp>
    </p:spTree>
    <p:extLst>
      <p:ext uri="{BB962C8B-B14F-4D97-AF65-F5344CB8AC3E}">
        <p14:creationId xmlns:p14="http://schemas.microsoft.com/office/powerpoint/2010/main" val="19483180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Mainly for JS development outside of the browser. </a:t>
            </a:r>
            <a:r>
              <a:rPr lang="en-US" sz="1200" b="0" i="0" kern="1200" dirty="0" err="1">
                <a:solidFill>
                  <a:schemeClr val="tx1"/>
                </a:solidFill>
                <a:effectLst/>
                <a:latin typeface="+mn-lt"/>
                <a:ea typeface="+mn-ea"/>
                <a:cs typeface="+mn-cs"/>
              </a:rPr>
              <a:t>ith</a:t>
            </a:r>
            <a:r>
              <a:rPr lang="en-US" sz="1200" b="0" i="0" kern="1200" dirty="0">
                <a:solidFill>
                  <a:schemeClr val="tx1"/>
                </a:solidFill>
                <a:effectLst/>
                <a:latin typeface="+mn-lt"/>
                <a:ea typeface="+mn-ea"/>
                <a:cs typeface="+mn-cs"/>
              </a:rPr>
              <a:t> the rise of single-page applications and JavaScript-heavy sites, it is increasingly being used as a compile target for source-to-source compilers from both dynamic languages and static languages.</a:t>
            </a:r>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11</a:t>
            </a:fld>
            <a:endParaRPr lang="en-US"/>
          </a:p>
        </p:txBody>
      </p:sp>
    </p:spTree>
    <p:extLst>
      <p:ext uri="{BB962C8B-B14F-4D97-AF65-F5344CB8AC3E}">
        <p14:creationId xmlns:p14="http://schemas.microsoft.com/office/powerpoint/2010/main" val="28634683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Mainly for JS development outside of the browser. </a:t>
            </a:r>
            <a:r>
              <a:rPr lang="en-US" sz="1200" b="0" i="0" kern="1200" dirty="0" err="1">
                <a:solidFill>
                  <a:schemeClr val="tx1"/>
                </a:solidFill>
                <a:effectLst/>
                <a:latin typeface="+mn-lt"/>
                <a:ea typeface="+mn-ea"/>
                <a:cs typeface="+mn-cs"/>
              </a:rPr>
              <a:t>ith</a:t>
            </a:r>
            <a:r>
              <a:rPr lang="en-US" sz="1200" b="0" i="0" kern="1200" dirty="0">
                <a:solidFill>
                  <a:schemeClr val="tx1"/>
                </a:solidFill>
                <a:effectLst/>
                <a:latin typeface="+mn-lt"/>
                <a:ea typeface="+mn-ea"/>
                <a:cs typeface="+mn-cs"/>
              </a:rPr>
              <a:t> the rise of single-page applications and JavaScript-heavy sites, it is increasingly being used as a compile target for source-to-source compilers from both dynamic languages and static languages.</a:t>
            </a:r>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12</a:t>
            </a:fld>
            <a:endParaRPr lang="en-US"/>
          </a:p>
        </p:txBody>
      </p:sp>
    </p:spTree>
    <p:extLst>
      <p:ext uri="{BB962C8B-B14F-4D97-AF65-F5344CB8AC3E}">
        <p14:creationId xmlns:p14="http://schemas.microsoft.com/office/powerpoint/2010/main" val="36546967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C3A493-8BBB-A147-89F3-A955DA93A807}" type="slidenum">
              <a:rPr lang="en-US" smtClean="0"/>
              <a:t>13</a:t>
            </a:fld>
            <a:endParaRPr lang="en-US"/>
          </a:p>
        </p:txBody>
      </p:sp>
    </p:spTree>
    <p:extLst>
      <p:ext uri="{BB962C8B-B14F-4D97-AF65-F5344CB8AC3E}">
        <p14:creationId xmlns:p14="http://schemas.microsoft.com/office/powerpoint/2010/main" val="2183089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5/21/19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5/21/19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EC7-BF45-A44A-9556-F7FA0E650C19}"/>
              </a:ext>
            </a:extLst>
          </p:cNvPr>
          <p:cNvSpPr>
            <a:spLocks noGrp="1"/>
          </p:cNvSpPr>
          <p:nvPr>
            <p:ph type="ctrTitle"/>
          </p:nvPr>
        </p:nvSpPr>
        <p:spPr/>
        <p:txBody>
          <a:bodyPr/>
          <a:lstStyle/>
          <a:p>
            <a:br>
              <a:rPr lang="en-US" dirty="0"/>
            </a:br>
            <a:r>
              <a:rPr lang="en-US" dirty="0" err="1"/>
              <a:t>Javascript</a:t>
            </a:r>
            <a:br>
              <a:rPr lang="en-US" dirty="0"/>
            </a:br>
            <a:r>
              <a:rPr lang="en-US" dirty="0"/>
              <a:t>A Brief History</a:t>
            </a:r>
          </a:p>
        </p:txBody>
      </p:sp>
      <p:sp>
        <p:nvSpPr>
          <p:cNvPr id="3" name="Subtitle 2">
            <a:extLst>
              <a:ext uri="{FF2B5EF4-FFF2-40B4-BE49-F238E27FC236}">
                <a16:creationId xmlns:a16="http://schemas.microsoft.com/office/drawing/2014/main" id="{D2F3B245-2F4F-2E40-92A3-E66E80F3A368}"/>
              </a:ext>
            </a:extLst>
          </p:cNvPr>
          <p:cNvSpPr>
            <a:spLocks noGrp="1"/>
          </p:cNvSpPr>
          <p:nvPr>
            <p:ph type="subTitle" idx="1"/>
          </p:nvPr>
        </p:nvSpPr>
        <p:spPr/>
        <p:txBody>
          <a:bodyPr/>
          <a:lstStyle/>
          <a:p>
            <a:r>
              <a:rPr lang="en-US" dirty="0" err="1"/>
              <a:t>Glynlyon</a:t>
            </a:r>
            <a:r>
              <a:rPr lang="en-US" dirty="0"/>
              <a:t> tech academy</a:t>
            </a:r>
          </a:p>
          <a:p>
            <a:r>
              <a:rPr lang="en-US" dirty="0"/>
              <a:t>Presenter: Tiffany Sweeney</a:t>
            </a:r>
          </a:p>
        </p:txBody>
      </p:sp>
    </p:spTree>
    <p:extLst>
      <p:ext uri="{BB962C8B-B14F-4D97-AF65-F5344CB8AC3E}">
        <p14:creationId xmlns:p14="http://schemas.microsoft.com/office/powerpoint/2010/main" val="164089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8845550" cy="1905000"/>
          </a:xfrm>
        </p:spPr>
        <p:txBody>
          <a:bodyPr>
            <a:normAutofit/>
          </a:bodyPr>
          <a:lstStyle/>
          <a:p>
            <a:r>
              <a:rPr lang="en-US" sz="8800" dirty="0">
                <a:solidFill>
                  <a:schemeClr val="accent4">
                    <a:lumMod val="75000"/>
                  </a:schemeClr>
                </a:solidFill>
              </a:rPr>
              <a:t>2008</a:t>
            </a:r>
            <a:endParaRPr lang="en-US" sz="8800" dirty="0">
              <a:solidFill>
                <a:schemeClr val="accent4">
                  <a:lumMod val="40000"/>
                  <a:lumOff val="60000"/>
                </a:schemeClr>
              </a:solidFill>
            </a:endParaRP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p:txBody>
          <a:bodyPr>
            <a:normAutofit/>
          </a:bodyPr>
          <a:lstStyle/>
          <a:p>
            <a:r>
              <a:rPr lang="en-US" sz="3200" dirty="0">
                <a:solidFill>
                  <a:schemeClr val="tx2"/>
                </a:solidFill>
              </a:rPr>
              <a:t>All parties involved in </a:t>
            </a:r>
            <a:r>
              <a:rPr lang="en-US" sz="3200" dirty="0" err="1">
                <a:solidFill>
                  <a:schemeClr val="tx2"/>
                </a:solidFill>
              </a:rPr>
              <a:t>oslo</a:t>
            </a:r>
            <a:endParaRPr lang="en-US" sz="3200" dirty="0">
              <a:solidFill>
                <a:schemeClr val="tx2"/>
              </a:solidFill>
            </a:endParaRPr>
          </a:p>
          <a:p>
            <a:r>
              <a:rPr lang="en-US" sz="3200" dirty="0">
                <a:solidFill>
                  <a:schemeClr val="tx2"/>
                </a:solidFill>
              </a:rPr>
              <a:t>agreement for agenda known as harmony aka </a:t>
            </a:r>
            <a:r>
              <a:rPr lang="en-US" sz="3200" dirty="0" err="1">
                <a:solidFill>
                  <a:schemeClr val="tx2"/>
                </a:solidFill>
              </a:rPr>
              <a:t>ecmascript</a:t>
            </a:r>
            <a:r>
              <a:rPr lang="en-US" sz="3200" dirty="0">
                <a:solidFill>
                  <a:schemeClr val="tx2"/>
                </a:solidFill>
              </a:rPr>
              <a:t> 6</a:t>
            </a:r>
          </a:p>
        </p:txBody>
      </p:sp>
      <p:pic>
        <p:nvPicPr>
          <p:cNvPr id="4" name="Picture 3">
            <a:extLst>
              <a:ext uri="{FF2B5EF4-FFF2-40B4-BE49-F238E27FC236}">
                <a16:creationId xmlns:a16="http://schemas.microsoft.com/office/drawing/2014/main" id="{342F1F6E-5DFC-A54B-B30F-08CE1C633E61}"/>
              </a:ext>
            </a:extLst>
          </p:cNvPr>
          <p:cNvPicPr>
            <a:picLocks noChangeAspect="1"/>
          </p:cNvPicPr>
          <p:nvPr/>
        </p:nvPicPr>
        <p:blipFill>
          <a:blip r:embed="rId3"/>
          <a:stretch>
            <a:fillRect/>
          </a:stretch>
        </p:blipFill>
        <p:spPr>
          <a:xfrm>
            <a:off x="6996111" y="609600"/>
            <a:ext cx="4051300" cy="3048000"/>
          </a:xfrm>
          <a:prstGeom prst="rect">
            <a:avLst/>
          </a:prstGeom>
        </p:spPr>
      </p:pic>
    </p:spTree>
    <p:extLst>
      <p:ext uri="{BB962C8B-B14F-4D97-AF65-F5344CB8AC3E}">
        <p14:creationId xmlns:p14="http://schemas.microsoft.com/office/powerpoint/2010/main" val="20628036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8845550" cy="1905000"/>
          </a:xfrm>
        </p:spPr>
        <p:txBody>
          <a:bodyPr>
            <a:normAutofit/>
          </a:bodyPr>
          <a:lstStyle/>
          <a:p>
            <a:r>
              <a:rPr lang="en-US" sz="8800" dirty="0">
                <a:solidFill>
                  <a:schemeClr val="accent4">
                    <a:lumMod val="75000"/>
                  </a:schemeClr>
                </a:solidFill>
              </a:rPr>
              <a:t>2009</a:t>
            </a:r>
            <a:endParaRPr lang="en-US" sz="8800" dirty="0">
              <a:solidFill>
                <a:schemeClr val="accent4">
                  <a:lumMod val="40000"/>
                  <a:lumOff val="60000"/>
                </a:schemeClr>
              </a:solidFill>
            </a:endParaRP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p:txBody>
          <a:bodyPr>
            <a:normAutofit/>
          </a:bodyPr>
          <a:lstStyle/>
          <a:p>
            <a:r>
              <a:rPr lang="en-US" sz="3200" dirty="0" err="1">
                <a:solidFill>
                  <a:schemeClr val="tx2"/>
                </a:solidFill>
              </a:rPr>
              <a:t>Commonjs</a:t>
            </a:r>
            <a:r>
              <a:rPr lang="en-US" sz="3200" dirty="0">
                <a:solidFill>
                  <a:schemeClr val="tx2"/>
                </a:solidFill>
              </a:rPr>
              <a:t> – common standard library</a:t>
            </a:r>
          </a:p>
        </p:txBody>
      </p:sp>
    </p:spTree>
    <p:extLst>
      <p:ext uri="{BB962C8B-B14F-4D97-AF65-F5344CB8AC3E}">
        <p14:creationId xmlns:p14="http://schemas.microsoft.com/office/powerpoint/2010/main" val="3691494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8845550" cy="1905000"/>
          </a:xfrm>
        </p:spPr>
        <p:txBody>
          <a:bodyPr>
            <a:normAutofit/>
          </a:bodyPr>
          <a:lstStyle/>
          <a:p>
            <a:r>
              <a:rPr lang="en-US" sz="8800" dirty="0">
                <a:solidFill>
                  <a:schemeClr val="accent4">
                    <a:lumMod val="75000"/>
                  </a:schemeClr>
                </a:solidFill>
              </a:rPr>
              <a:t>2016</a:t>
            </a:r>
            <a:endParaRPr lang="en-US" sz="8800" dirty="0">
              <a:solidFill>
                <a:schemeClr val="accent4">
                  <a:lumMod val="40000"/>
                  <a:lumOff val="60000"/>
                </a:schemeClr>
              </a:solidFill>
            </a:endParaRP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p:txBody>
          <a:bodyPr>
            <a:normAutofit/>
          </a:bodyPr>
          <a:lstStyle/>
          <a:p>
            <a:r>
              <a:rPr lang="en-US" sz="4800" b="1" dirty="0">
                <a:solidFill>
                  <a:schemeClr val="accent5">
                    <a:lumMod val="75000"/>
                  </a:schemeClr>
                </a:solidFill>
              </a:rPr>
              <a:t>92%</a:t>
            </a:r>
            <a:r>
              <a:rPr lang="en-US" sz="3200" dirty="0">
                <a:solidFill>
                  <a:schemeClr val="tx2"/>
                </a:solidFill>
              </a:rPr>
              <a:t> </a:t>
            </a:r>
            <a:r>
              <a:rPr lang="en-US" sz="5400" dirty="0">
                <a:solidFill>
                  <a:schemeClr val="tx2"/>
                </a:solidFill>
              </a:rPr>
              <a:t>all websites use </a:t>
            </a:r>
            <a:r>
              <a:rPr lang="en-US" sz="5400" dirty="0" err="1">
                <a:solidFill>
                  <a:schemeClr val="tx2"/>
                </a:solidFill>
              </a:rPr>
              <a:t>js</a:t>
            </a:r>
            <a:endParaRPr lang="en-US" sz="3200" dirty="0">
              <a:solidFill>
                <a:schemeClr val="tx2"/>
              </a:solidFill>
            </a:endParaRPr>
          </a:p>
        </p:txBody>
      </p:sp>
      <p:pic>
        <p:nvPicPr>
          <p:cNvPr id="4" name="Picture 3">
            <a:extLst>
              <a:ext uri="{FF2B5EF4-FFF2-40B4-BE49-F238E27FC236}">
                <a16:creationId xmlns:a16="http://schemas.microsoft.com/office/drawing/2014/main" id="{A850710C-AAEA-0641-8C07-31710C6142FA}"/>
              </a:ext>
            </a:extLst>
          </p:cNvPr>
          <p:cNvPicPr>
            <a:picLocks noChangeAspect="1"/>
          </p:cNvPicPr>
          <p:nvPr/>
        </p:nvPicPr>
        <p:blipFill>
          <a:blip r:embed="rId3"/>
          <a:stretch>
            <a:fillRect/>
          </a:stretch>
        </p:blipFill>
        <p:spPr>
          <a:xfrm>
            <a:off x="4646613" y="609600"/>
            <a:ext cx="6211888" cy="3116691"/>
          </a:xfrm>
          <a:prstGeom prst="rect">
            <a:avLst/>
          </a:prstGeom>
        </p:spPr>
      </p:pic>
    </p:spTree>
    <p:extLst>
      <p:ext uri="{BB962C8B-B14F-4D97-AF65-F5344CB8AC3E}">
        <p14:creationId xmlns:p14="http://schemas.microsoft.com/office/powerpoint/2010/main" val="3495608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8845550" cy="1905000"/>
          </a:xfrm>
        </p:spPr>
        <p:txBody>
          <a:bodyPr>
            <a:normAutofit/>
          </a:bodyPr>
          <a:lstStyle/>
          <a:p>
            <a:r>
              <a:rPr lang="en-US" sz="8800" dirty="0">
                <a:solidFill>
                  <a:schemeClr val="accent4">
                    <a:lumMod val="75000"/>
                  </a:schemeClr>
                </a:solidFill>
              </a:rPr>
              <a:t>TODAY</a:t>
            </a:r>
            <a:endParaRPr lang="en-US" sz="8800" dirty="0">
              <a:solidFill>
                <a:schemeClr val="accent4">
                  <a:lumMod val="40000"/>
                  <a:lumOff val="60000"/>
                </a:schemeClr>
              </a:solidFill>
            </a:endParaRP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a:xfrm>
            <a:off x="611189" y="3224212"/>
            <a:ext cx="9905998" cy="3124201"/>
          </a:xfrm>
        </p:spPr>
        <p:txBody>
          <a:bodyPr>
            <a:normAutofit/>
          </a:bodyPr>
          <a:lstStyle/>
          <a:p>
            <a:r>
              <a:rPr lang="en-US" sz="3200" dirty="0">
                <a:solidFill>
                  <a:schemeClr val="tx2"/>
                </a:solidFill>
              </a:rPr>
              <a:t>Most common client side scripting language</a:t>
            </a:r>
          </a:p>
          <a:p>
            <a:r>
              <a:rPr lang="en-US" sz="3200" dirty="0">
                <a:solidFill>
                  <a:schemeClr val="tx2"/>
                </a:solidFill>
              </a:rPr>
              <a:t>With </a:t>
            </a:r>
            <a:r>
              <a:rPr lang="en-US" sz="3200" dirty="0" err="1">
                <a:solidFill>
                  <a:schemeClr val="tx2"/>
                </a:solidFill>
              </a:rPr>
              <a:t>node.js</a:t>
            </a:r>
            <a:r>
              <a:rPr lang="en-US" sz="3200" dirty="0">
                <a:solidFill>
                  <a:schemeClr val="tx2"/>
                </a:solidFill>
              </a:rPr>
              <a:t> can be used server side</a:t>
            </a:r>
          </a:p>
          <a:p>
            <a:r>
              <a:rPr lang="en-US" sz="3200" dirty="0">
                <a:solidFill>
                  <a:schemeClr val="tx2"/>
                </a:solidFill>
              </a:rPr>
              <a:t>Add more stuff (https://auth0.com/blog/a-brief-history-of-</a:t>
            </a:r>
            <a:r>
              <a:rPr lang="en-US" sz="3200" dirty="0" err="1">
                <a:solidFill>
                  <a:schemeClr val="tx2"/>
                </a:solidFill>
              </a:rPr>
              <a:t>javascript</a:t>
            </a:r>
            <a:r>
              <a:rPr lang="en-US" sz="3200">
                <a:solidFill>
                  <a:schemeClr val="tx2"/>
                </a:solidFill>
              </a:rPr>
              <a:t>/)</a:t>
            </a:r>
            <a:endParaRPr lang="en-US" sz="3200" dirty="0">
              <a:solidFill>
                <a:schemeClr val="tx2"/>
              </a:solidFill>
            </a:endParaRPr>
          </a:p>
          <a:p>
            <a:pPr lvl="1"/>
            <a:endParaRPr lang="en-US" sz="3000" dirty="0">
              <a:solidFill>
                <a:schemeClr val="tx2"/>
              </a:solidFill>
            </a:endParaRPr>
          </a:p>
          <a:p>
            <a:endParaRPr lang="en-US" sz="3200" dirty="0">
              <a:solidFill>
                <a:schemeClr val="tx2"/>
              </a:solidFill>
            </a:endParaRPr>
          </a:p>
        </p:txBody>
      </p:sp>
      <p:pic>
        <p:nvPicPr>
          <p:cNvPr id="6" name="Picture 5">
            <a:extLst>
              <a:ext uri="{FF2B5EF4-FFF2-40B4-BE49-F238E27FC236}">
                <a16:creationId xmlns:a16="http://schemas.microsoft.com/office/drawing/2014/main" id="{B4C7C683-961A-904A-9891-4D3AD3848803}"/>
              </a:ext>
            </a:extLst>
          </p:cNvPr>
          <p:cNvPicPr>
            <a:picLocks noChangeAspect="1"/>
          </p:cNvPicPr>
          <p:nvPr/>
        </p:nvPicPr>
        <p:blipFill>
          <a:blip r:embed="rId3"/>
          <a:stretch>
            <a:fillRect/>
          </a:stretch>
        </p:blipFill>
        <p:spPr>
          <a:xfrm>
            <a:off x="7431087" y="339725"/>
            <a:ext cx="4184650" cy="3341474"/>
          </a:xfrm>
          <a:prstGeom prst="rect">
            <a:avLst/>
          </a:prstGeom>
        </p:spPr>
      </p:pic>
    </p:spTree>
    <p:extLst>
      <p:ext uri="{BB962C8B-B14F-4D97-AF65-F5344CB8AC3E}">
        <p14:creationId xmlns:p14="http://schemas.microsoft.com/office/powerpoint/2010/main" val="3129587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20CED-9CC8-354C-9F18-8E76B39FE5C7}"/>
              </a:ext>
            </a:extLst>
          </p:cNvPr>
          <p:cNvSpPr>
            <a:spLocks noGrp="1"/>
          </p:cNvSpPr>
          <p:nvPr>
            <p:ph type="title"/>
          </p:nvPr>
        </p:nvSpPr>
        <p:spPr/>
        <p:txBody>
          <a:bodyPr>
            <a:normAutofit/>
          </a:bodyPr>
          <a:lstStyle/>
          <a:p>
            <a:r>
              <a:rPr lang="en-US" sz="8000" dirty="0">
                <a:solidFill>
                  <a:schemeClr val="accent4">
                    <a:lumMod val="75000"/>
                  </a:schemeClr>
                </a:solidFill>
              </a:rPr>
              <a:t>Design Features</a:t>
            </a:r>
            <a:endParaRPr lang="en-US" sz="8000" dirty="0"/>
          </a:p>
        </p:txBody>
      </p:sp>
    </p:spTree>
    <p:extLst>
      <p:ext uri="{BB962C8B-B14F-4D97-AF65-F5344CB8AC3E}">
        <p14:creationId xmlns:p14="http://schemas.microsoft.com/office/powerpoint/2010/main" val="1187726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4AF20-801E-E045-9E62-7F1D865FD0A0}"/>
              </a:ext>
            </a:extLst>
          </p:cNvPr>
          <p:cNvSpPr>
            <a:spLocks noGrp="1"/>
          </p:cNvSpPr>
          <p:nvPr>
            <p:ph type="title"/>
          </p:nvPr>
        </p:nvSpPr>
        <p:spPr>
          <a:xfrm>
            <a:off x="1141413" y="609600"/>
            <a:ext cx="9905998" cy="4076700"/>
          </a:xfrm>
        </p:spPr>
        <p:txBody>
          <a:bodyPr>
            <a:normAutofit/>
          </a:bodyPr>
          <a:lstStyle/>
          <a:p>
            <a:pPr algn="ctr"/>
            <a:r>
              <a:rPr lang="en-US" sz="5400" dirty="0"/>
              <a:t>Functions as FIRST CLASS OBJECTS</a:t>
            </a:r>
          </a:p>
        </p:txBody>
      </p:sp>
      <p:pic>
        <p:nvPicPr>
          <p:cNvPr id="5" name="Picture 4">
            <a:extLst>
              <a:ext uri="{FF2B5EF4-FFF2-40B4-BE49-F238E27FC236}">
                <a16:creationId xmlns:a16="http://schemas.microsoft.com/office/drawing/2014/main" id="{3F26FB70-D133-0A48-B21B-DBAE73AFA7DB}"/>
              </a:ext>
            </a:extLst>
          </p:cNvPr>
          <p:cNvPicPr>
            <a:picLocks noChangeAspect="1"/>
          </p:cNvPicPr>
          <p:nvPr/>
        </p:nvPicPr>
        <p:blipFill>
          <a:blip r:embed="rId3"/>
          <a:stretch>
            <a:fillRect/>
          </a:stretch>
        </p:blipFill>
        <p:spPr>
          <a:xfrm>
            <a:off x="3872679" y="3562146"/>
            <a:ext cx="4179939" cy="2889834"/>
          </a:xfrm>
          <a:prstGeom prst="rect">
            <a:avLst/>
          </a:prstGeom>
        </p:spPr>
      </p:pic>
    </p:spTree>
    <p:extLst>
      <p:ext uri="{BB962C8B-B14F-4D97-AF65-F5344CB8AC3E}">
        <p14:creationId xmlns:p14="http://schemas.microsoft.com/office/powerpoint/2010/main" val="34657153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4AF20-801E-E045-9E62-7F1D865FD0A0}"/>
              </a:ext>
            </a:extLst>
          </p:cNvPr>
          <p:cNvSpPr>
            <a:spLocks noGrp="1"/>
          </p:cNvSpPr>
          <p:nvPr>
            <p:ph type="title"/>
          </p:nvPr>
        </p:nvSpPr>
        <p:spPr>
          <a:xfrm>
            <a:off x="1141413" y="609600"/>
            <a:ext cx="9905998" cy="4076700"/>
          </a:xfrm>
        </p:spPr>
        <p:txBody>
          <a:bodyPr>
            <a:normAutofit/>
          </a:bodyPr>
          <a:lstStyle/>
          <a:p>
            <a:pPr algn="ctr"/>
            <a:r>
              <a:rPr lang="en-US" sz="5400" dirty="0"/>
              <a:t>Prototype-based object model</a:t>
            </a:r>
          </a:p>
        </p:txBody>
      </p:sp>
    </p:spTree>
    <p:extLst>
      <p:ext uri="{BB962C8B-B14F-4D97-AF65-F5344CB8AC3E}">
        <p14:creationId xmlns:p14="http://schemas.microsoft.com/office/powerpoint/2010/main" val="3805354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2789456" cy="1905000"/>
          </a:xfrm>
        </p:spPr>
        <p:txBody>
          <a:bodyPr>
            <a:normAutofit/>
          </a:bodyPr>
          <a:lstStyle/>
          <a:p>
            <a:r>
              <a:rPr lang="en-US" sz="8800" dirty="0">
                <a:solidFill>
                  <a:schemeClr val="accent4">
                    <a:lumMod val="75000"/>
                  </a:schemeClr>
                </a:solidFill>
              </a:rPr>
              <a:t>1995</a:t>
            </a: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p:txBody>
          <a:bodyPr>
            <a:normAutofit lnSpcReduction="10000"/>
          </a:bodyPr>
          <a:lstStyle/>
          <a:p>
            <a:r>
              <a:rPr lang="en-US" sz="3200" dirty="0" err="1"/>
              <a:t>Javascript</a:t>
            </a:r>
            <a:r>
              <a:rPr lang="en-US" sz="3200" dirty="0"/>
              <a:t> created for </a:t>
            </a:r>
            <a:r>
              <a:rPr lang="en-US" sz="3200" dirty="0" err="1"/>
              <a:t>netscape</a:t>
            </a:r>
            <a:r>
              <a:rPr lang="en-US" sz="3200" dirty="0"/>
              <a:t> by Brendan </a:t>
            </a:r>
            <a:r>
              <a:rPr lang="en-US" sz="3200" dirty="0" err="1"/>
              <a:t>eich</a:t>
            </a:r>
            <a:endParaRPr lang="en-US" sz="3200" dirty="0"/>
          </a:p>
          <a:p>
            <a:r>
              <a:rPr lang="en-US" sz="3200" dirty="0"/>
              <a:t>OG Known as mocha – then </a:t>
            </a:r>
            <a:r>
              <a:rPr lang="en-US" sz="3200" dirty="0" err="1"/>
              <a:t>livescript</a:t>
            </a:r>
            <a:endParaRPr lang="en-US" sz="3200" dirty="0"/>
          </a:p>
          <a:p>
            <a:r>
              <a:rPr lang="en-US" sz="3200" dirty="0"/>
              <a:t>Took only </a:t>
            </a:r>
            <a:r>
              <a:rPr lang="en-US" sz="4400" b="1" dirty="0">
                <a:solidFill>
                  <a:schemeClr val="accent6"/>
                </a:solidFill>
              </a:rPr>
              <a:t>10</a:t>
            </a:r>
            <a:r>
              <a:rPr lang="en-US" sz="3200" dirty="0"/>
              <a:t> days to develop</a:t>
            </a:r>
          </a:p>
          <a:p>
            <a:r>
              <a:rPr lang="en-US" sz="3200" dirty="0"/>
              <a:t>Endorsed as standard to write interactive processing</a:t>
            </a:r>
          </a:p>
        </p:txBody>
      </p:sp>
    </p:spTree>
    <p:extLst>
      <p:ext uri="{BB962C8B-B14F-4D97-AF65-F5344CB8AC3E}">
        <p14:creationId xmlns:p14="http://schemas.microsoft.com/office/powerpoint/2010/main" val="3737161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705672" y="589673"/>
            <a:ext cx="8401980" cy="1905000"/>
          </a:xfrm>
        </p:spPr>
        <p:txBody>
          <a:bodyPr>
            <a:noAutofit/>
          </a:bodyPr>
          <a:lstStyle/>
          <a:p>
            <a:r>
              <a:rPr lang="en-US" sz="4800" dirty="0">
                <a:solidFill>
                  <a:schemeClr val="accent4">
                    <a:lumMod val="75000"/>
                  </a:schemeClr>
                </a:solidFill>
              </a:rPr>
              <a:t>But HOW and WHY it became “</a:t>
            </a:r>
            <a:r>
              <a:rPr lang="en-US" sz="4800" dirty="0" err="1">
                <a:solidFill>
                  <a:schemeClr val="accent4">
                    <a:lumMod val="75000"/>
                  </a:schemeClr>
                </a:solidFill>
              </a:rPr>
              <a:t>JAVA”script</a:t>
            </a:r>
            <a:r>
              <a:rPr lang="en-US" sz="4800" dirty="0">
                <a:solidFill>
                  <a:schemeClr val="accent4">
                    <a:lumMod val="75000"/>
                  </a:schemeClr>
                </a:solidFill>
              </a:rPr>
              <a:t>?!?!</a:t>
            </a: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p:txBody>
          <a:bodyPr>
            <a:normAutofit/>
          </a:bodyPr>
          <a:lstStyle/>
          <a:p>
            <a:pPr lvl="1"/>
            <a:r>
              <a:rPr lang="en-US" sz="3000" dirty="0"/>
              <a:t>Reflects </a:t>
            </a:r>
            <a:r>
              <a:rPr lang="en-US" sz="3000" dirty="0" err="1"/>
              <a:t>netscape’s</a:t>
            </a:r>
            <a:r>
              <a:rPr lang="en-US" sz="3000" dirty="0"/>
              <a:t> support of java</a:t>
            </a:r>
          </a:p>
          <a:p>
            <a:pPr lvl="1"/>
            <a:r>
              <a:rPr lang="en-US" sz="3000" dirty="0"/>
              <a:t>Fill the need for a “glue” language</a:t>
            </a:r>
          </a:p>
          <a:p>
            <a:pPr lvl="1"/>
            <a:r>
              <a:rPr lang="en-US" sz="3000" dirty="0"/>
              <a:t>For informal programmers / designers</a:t>
            </a:r>
          </a:p>
        </p:txBody>
      </p:sp>
      <p:pic>
        <p:nvPicPr>
          <p:cNvPr id="4" name="Picture 3">
            <a:extLst>
              <a:ext uri="{FF2B5EF4-FFF2-40B4-BE49-F238E27FC236}">
                <a16:creationId xmlns:a16="http://schemas.microsoft.com/office/drawing/2014/main" id="{3E8F3E5B-9A14-9E46-B6E4-B79ED4D0AF24}"/>
              </a:ext>
            </a:extLst>
          </p:cNvPr>
          <p:cNvPicPr>
            <a:picLocks noChangeAspect="1"/>
          </p:cNvPicPr>
          <p:nvPr/>
        </p:nvPicPr>
        <p:blipFill>
          <a:blip r:embed="rId3"/>
          <a:stretch>
            <a:fillRect/>
          </a:stretch>
        </p:blipFill>
        <p:spPr>
          <a:xfrm>
            <a:off x="8671911" y="417347"/>
            <a:ext cx="3098800" cy="2540000"/>
          </a:xfrm>
          <a:prstGeom prst="rect">
            <a:avLst/>
          </a:prstGeom>
          <a:ln>
            <a:noFill/>
          </a:ln>
          <a:effectLst>
            <a:softEdge rad="112500"/>
          </a:effectLst>
        </p:spPr>
      </p:pic>
      <p:sp>
        <p:nvSpPr>
          <p:cNvPr id="5" name="TextBox 4">
            <a:extLst>
              <a:ext uri="{FF2B5EF4-FFF2-40B4-BE49-F238E27FC236}">
                <a16:creationId xmlns:a16="http://schemas.microsoft.com/office/drawing/2014/main" id="{3686A29A-01BE-3B46-BD3B-DB317B0331BA}"/>
              </a:ext>
            </a:extLst>
          </p:cNvPr>
          <p:cNvSpPr txBox="1"/>
          <p:nvPr/>
        </p:nvSpPr>
        <p:spPr>
          <a:xfrm>
            <a:off x="1524000" y="5640360"/>
            <a:ext cx="8335617" cy="646331"/>
          </a:xfrm>
          <a:prstGeom prst="rect">
            <a:avLst/>
          </a:prstGeom>
          <a:noFill/>
        </p:spPr>
        <p:txBody>
          <a:bodyPr wrap="square" rtlCol="0">
            <a:spAutoFit/>
          </a:bodyPr>
          <a:lstStyle/>
          <a:p>
            <a:r>
              <a:rPr lang="en-US" i="1" dirty="0">
                <a:solidFill>
                  <a:schemeClr val="accent6"/>
                </a:solidFill>
              </a:rPr>
              <a:t>“JAVA to JAVASCRIPT is what HAM is to HAMBURGER –  nothing. There is absolutely no ham in a hamburger and vice versa. “ - forgotten wisdom</a:t>
            </a:r>
          </a:p>
        </p:txBody>
      </p:sp>
    </p:spTree>
    <p:extLst>
      <p:ext uri="{BB962C8B-B14F-4D97-AF65-F5344CB8AC3E}">
        <p14:creationId xmlns:p14="http://schemas.microsoft.com/office/powerpoint/2010/main" val="88494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2789456" cy="1905000"/>
          </a:xfrm>
        </p:spPr>
        <p:txBody>
          <a:bodyPr>
            <a:normAutofit/>
          </a:bodyPr>
          <a:lstStyle/>
          <a:p>
            <a:r>
              <a:rPr lang="en-US" sz="8800" dirty="0">
                <a:solidFill>
                  <a:schemeClr val="accent4">
                    <a:lumMod val="75000"/>
                  </a:schemeClr>
                </a:solidFill>
              </a:rPr>
              <a:t>1996</a:t>
            </a: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p:txBody>
          <a:bodyPr>
            <a:normAutofit/>
          </a:bodyPr>
          <a:lstStyle/>
          <a:p>
            <a:r>
              <a:rPr lang="en-US" sz="3200" dirty="0" err="1"/>
              <a:t>Ecma</a:t>
            </a:r>
            <a:r>
              <a:rPr lang="en-US" sz="3200" dirty="0"/>
              <a:t> (European Computer Manufactures Association) becomes responsible for development and upkeep</a:t>
            </a:r>
          </a:p>
          <a:p>
            <a:r>
              <a:rPr lang="en-US" sz="3200" dirty="0"/>
              <a:t>Also called </a:t>
            </a:r>
            <a:r>
              <a:rPr lang="en-US" sz="3200" dirty="0" err="1"/>
              <a:t>ecmascript</a:t>
            </a:r>
            <a:r>
              <a:rPr lang="en-US" sz="3200" dirty="0"/>
              <a:t> </a:t>
            </a:r>
            <a:r>
              <a:rPr lang="en-US" sz="1600" dirty="0">
                <a:solidFill>
                  <a:schemeClr val="accent6"/>
                </a:solidFill>
              </a:rPr>
              <a:t>(stick to one name!!!)</a:t>
            </a:r>
            <a:endParaRPr lang="en-US" sz="3200" dirty="0">
              <a:solidFill>
                <a:schemeClr val="accent6"/>
              </a:solidFill>
            </a:endParaRPr>
          </a:p>
        </p:txBody>
      </p:sp>
    </p:spTree>
    <p:extLst>
      <p:ext uri="{BB962C8B-B14F-4D97-AF65-F5344CB8AC3E}">
        <p14:creationId xmlns:p14="http://schemas.microsoft.com/office/powerpoint/2010/main" val="1232238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2789456" cy="1905000"/>
          </a:xfrm>
        </p:spPr>
        <p:txBody>
          <a:bodyPr>
            <a:normAutofit/>
          </a:bodyPr>
          <a:lstStyle/>
          <a:p>
            <a:r>
              <a:rPr lang="en-US" sz="8800" dirty="0">
                <a:solidFill>
                  <a:schemeClr val="accent4">
                    <a:lumMod val="75000"/>
                  </a:schemeClr>
                </a:solidFill>
              </a:rPr>
              <a:t>1998</a:t>
            </a: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p:txBody>
          <a:bodyPr>
            <a:normAutofit/>
          </a:bodyPr>
          <a:lstStyle/>
          <a:p>
            <a:r>
              <a:rPr lang="en-US" sz="3200" dirty="0" err="1"/>
              <a:t>Ecmascript</a:t>
            </a:r>
            <a:r>
              <a:rPr lang="en-US" sz="3200" dirty="0"/>
              <a:t> 2 released</a:t>
            </a:r>
            <a:endParaRPr lang="en-US" sz="3200" dirty="0">
              <a:solidFill>
                <a:schemeClr val="accent6"/>
              </a:solidFill>
            </a:endParaRPr>
          </a:p>
        </p:txBody>
      </p:sp>
      <p:pic>
        <p:nvPicPr>
          <p:cNvPr id="6" name="Picture 5">
            <a:extLst>
              <a:ext uri="{FF2B5EF4-FFF2-40B4-BE49-F238E27FC236}">
                <a16:creationId xmlns:a16="http://schemas.microsoft.com/office/drawing/2014/main" id="{A4A3B001-7027-414A-84F6-B2543EC2FE5B}"/>
              </a:ext>
            </a:extLst>
          </p:cNvPr>
          <p:cNvPicPr>
            <a:picLocks noChangeAspect="1"/>
          </p:cNvPicPr>
          <p:nvPr/>
        </p:nvPicPr>
        <p:blipFill>
          <a:blip r:embed="rId2"/>
          <a:stretch>
            <a:fillRect/>
          </a:stretch>
        </p:blipFill>
        <p:spPr>
          <a:xfrm>
            <a:off x="6648450" y="2047875"/>
            <a:ext cx="3881438" cy="2878733"/>
          </a:xfrm>
          <a:prstGeom prst="rect">
            <a:avLst/>
          </a:prstGeom>
        </p:spPr>
      </p:pic>
    </p:spTree>
    <p:extLst>
      <p:ext uri="{BB962C8B-B14F-4D97-AF65-F5344CB8AC3E}">
        <p14:creationId xmlns:p14="http://schemas.microsoft.com/office/powerpoint/2010/main" val="2461313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2789456" cy="1905000"/>
          </a:xfrm>
        </p:spPr>
        <p:txBody>
          <a:bodyPr>
            <a:normAutofit/>
          </a:bodyPr>
          <a:lstStyle/>
          <a:p>
            <a:r>
              <a:rPr lang="en-US" sz="8800" dirty="0">
                <a:solidFill>
                  <a:schemeClr val="accent4">
                    <a:lumMod val="75000"/>
                  </a:schemeClr>
                </a:solidFill>
              </a:rPr>
              <a:t>1999</a:t>
            </a: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p:txBody>
          <a:bodyPr>
            <a:normAutofit/>
          </a:bodyPr>
          <a:lstStyle/>
          <a:p>
            <a:r>
              <a:rPr lang="en-US" sz="3200" dirty="0" err="1"/>
              <a:t>Ecmascript</a:t>
            </a:r>
            <a:r>
              <a:rPr lang="en-US" sz="3200" dirty="0"/>
              <a:t> 3 released</a:t>
            </a:r>
          </a:p>
          <a:p>
            <a:r>
              <a:rPr lang="en-US" sz="3200" dirty="0"/>
              <a:t>Today’s modern JS</a:t>
            </a:r>
          </a:p>
          <a:p>
            <a:r>
              <a:rPr lang="en-US" sz="3200" dirty="0">
                <a:solidFill>
                  <a:srgbClr val="0070C0"/>
                </a:solidFill>
              </a:rPr>
              <a:t>IE </a:t>
            </a:r>
            <a:r>
              <a:rPr lang="en-US" sz="3200" dirty="0">
                <a:solidFill>
                  <a:schemeClr val="tx2"/>
                </a:solidFill>
              </a:rPr>
              <a:t>still not supporting </a:t>
            </a:r>
            <a:r>
              <a:rPr lang="en-US" sz="3200" dirty="0" err="1">
                <a:solidFill>
                  <a:schemeClr val="tx2"/>
                </a:solidFill>
              </a:rPr>
              <a:t>js</a:t>
            </a:r>
            <a:r>
              <a:rPr lang="en-US" sz="3200" dirty="0">
                <a:solidFill>
                  <a:schemeClr val="tx2"/>
                </a:solidFill>
              </a:rPr>
              <a:t> in favor of </a:t>
            </a:r>
            <a:r>
              <a:rPr lang="en-US" sz="3200" dirty="0" err="1">
                <a:solidFill>
                  <a:schemeClr val="tx2"/>
                </a:solidFill>
              </a:rPr>
              <a:t>jscript</a:t>
            </a:r>
            <a:endParaRPr lang="en-US" sz="3200" dirty="0">
              <a:solidFill>
                <a:schemeClr val="tx2"/>
              </a:solidFill>
            </a:endParaRPr>
          </a:p>
        </p:txBody>
      </p:sp>
      <p:pic>
        <p:nvPicPr>
          <p:cNvPr id="4" name="Picture 3">
            <a:extLst>
              <a:ext uri="{FF2B5EF4-FFF2-40B4-BE49-F238E27FC236}">
                <a16:creationId xmlns:a16="http://schemas.microsoft.com/office/drawing/2014/main" id="{6644C6C0-37EB-EB4D-8EB9-C999CFF15713}"/>
              </a:ext>
            </a:extLst>
          </p:cNvPr>
          <p:cNvPicPr>
            <a:picLocks noChangeAspect="1"/>
          </p:cNvPicPr>
          <p:nvPr/>
        </p:nvPicPr>
        <p:blipFill>
          <a:blip r:embed="rId2"/>
          <a:stretch>
            <a:fillRect/>
          </a:stretch>
        </p:blipFill>
        <p:spPr>
          <a:xfrm>
            <a:off x="7807325" y="1562100"/>
            <a:ext cx="3835400" cy="2882900"/>
          </a:xfrm>
          <a:prstGeom prst="rect">
            <a:avLst/>
          </a:prstGeom>
        </p:spPr>
      </p:pic>
    </p:spTree>
    <p:extLst>
      <p:ext uri="{BB962C8B-B14F-4D97-AF65-F5344CB8AC3E}">
        <p14:creationId xmlns:p14="http://schemas.microsoft.com/office/powerpoint/2010/main" val="27933340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2789456" cy="1905000"/>
          </a:xfrm>
        </p:spPr>
        <p:txBody>
          <a:bodyPr>
            <a:normAutofit/>
          </a:bodyPr>
          <a:lstStyle/>
          <a:p>
            <a:r>
              <a:rPr lang="en-US" sz="8800" dirty="0">
                <a:solidFill>
                  <a:schemeClr val="accent4">
                    <a:lumMod val="75000"/>
                  </a:schemeClr>
                </a:solidFill>
              </a:rPr>
              <a:t>2005</a:t>
            </a: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a:xfrm>
            <a:off x="1141413" y="2938461"/>
            <a:ext cx="9905998" cy="3124201"/>
          </a:xfrm>
        </p:spPr>
        <p:txBody>
          <a:bodyPr>
            <a:normAutofit/>
          </a:bodyPr>
          <a:lstStyle/>
          <a:p>
            <a:r>
              <a:rPr lang="en-US" sz="3200" dirty="0" err="1">
                <a:solidFill>
                  <a:schemeClr val="tx2"/>
                </a:solidFill>
              </a:rPr>
              <a:t>Eich</a:t>
            </a:r>
            <a:r>
              <a:rPr lang="en-US" sz="1600" dirty="0">
                <a:solidFill>
                  <a:schemeClr val="tx2"/>
                </a:solidFill>
              </a:rPr>
              <a:t> </a:t>
            </a:r>
            <a:r>
              <a:rPr lang="en-US" sz="3200" dirty="0">
                <a:solidFill>
                  <a:schemeClr val="tx2"/>
                </a:solidFill>
              </a:rPr>
              <a:t>&amp; </a:t>
            </a:r>
            <a:r>
              <a:rPr lang="en-US" sz="3200" dirty="0" err="1">
                <a:solidFill>
                  <a:schemeClr val="tx2"/>
                </a:solidFill>
              </a:rPr>
              <a:t>mozilla</a:t>
            </a:r>
            <a:r>
              <a:rPr lang="en-US" sz="3200" dirty="0">
                <a:solidFill>
                  <a:schemeClr val="tx2"/>
                </a:solidFill>
              </a:rPr>
              <a:t> join </a:t>
            </a:r>
            <a:r>
              <a:rPr lang="en-US" sz="3200" dirty="0" err="1">
                <a:solidFill>
                  <a:schemeClr val="tx2"/>
                </a:solidFill>
              </a:rPr>
              <a:t>ecma</a:t>
            </a:r>
            <a:br>
              <a:rPr lang="en-US" sz="3200" dirty="0">
                <a:solidFill>
                  <a:schemeClr val="tx2"/>
                </a:solidFill>
              </a:rPr>
            </a:br>
            <a:r>
              <a:rPr lang="en-US" sz="1400" dirty="0">
                <a:solidFill>
                  <a:schemeClr val="tx2"/>
                </a:solidFill>
              </a:rPr>
              <a:t>(creator In case you forgot)</a:t>
            </a:r>
          </a:p>
          <a:p>
            <a:r>
              <a:rPr lang="en-US" sz="3200" dirty="0">
                <a:solidFill>
                  <a:schemeClr val="tx2"/>
                </a:solidFill>
              </a:rPr>
              <a:t>E4x created in </a:t>
            </a:r>
            <a:r>
              <a:rPr lang="en-US" sz="3200" dirty="0" err="1">
                <a:solidFill>
                  <a:schemeClr val="tx2"/>
                </a:solidFill>
              </a:rPr>
              <a:t>collab</a:t>
            </a:r>
            <a:r>
              <a:rPr lang="en-US" sz="3200" dirty="0">
                <a:solidFill>
                  <a:schemeClr val="tx2"/>
                </a:solidFill>
              </a:rPr>
              <a:t> with macromedia</a:t>
            </a:r>
          </a:p>
          <a:p>
            <a:r>
              <a:rPr lang="en-US" sz="3200" dirty="0">
                <a:solidFill>
                  <a:schemeClr val="tx2"/>
                </a:solidFill>
              </a:rPr>
              <a:t>E4x in </a:t>
            </a:r>
            <a:r>
              <a:rPr lang="en-US" sz="3200" dirty="0" err="1">
                <a:solidFill>
                  <a:schemeClr val="tx2"/>
                </a:solidFill>
              </a:rPr>
              <a:t>actionscript</a:t>
            </a:r>
            <a:r>
              <a:rPr lang="en-US" sz="3200" dirty="0">
                <a:solidFill>
                  <a:schemeClr val="tx2"/>
                </a:solidFill>
              </a:rPr>
              <a:t> 3</a:t>
            </a:r>
          </a:p>
        </p:txBody>
      </p:sp>
      <p:pic>
        <p:nvPicPr>
          <p:cNvPr id="5" name="Picture 4">
            <a:extLst>
              <a:ext uri="{FF2B5EF4-FFF2-40B4-BE49-F238E27FC236}">
                <a16:creationId xmlns:a16="http://schemas.microsoft.com/office/drawing/2014/main" id="{B3C4B94D-546A-8C4B-9822-B64403236712}"/>
              </a:ext>
            </a:extLst>
          </p:cNvPr>
          <p:cNvPicPr>
            <a:picLocks noChangeAspect="1"/>
          </p:cNvPicPr>
          <p:nvPr/>
        </p:nvPicPr>
        <p:blipFill>
          <a:blip r:embed="rId2"/>
          <a:stretch>
            <a:fillRect/>
          </a:stretch>
        </p:blipFill>
        <p:spPr>
          <a:xfrm>
            <a:off x="4364036" y="438150"/>
            <a:ext cx="3765551" cy="283959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916772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493A0-7030-A040-A373-C84B4BD6B635}"/>
              </a:ext>
            </a:extLst>
          </p:cNvPr>
          <p:cNvSpPr>
            <a:spLocks noGrp="1"/>
          </p:cNvSpPr>
          <p:nvPr>
            <p:ph type="title"/>
          </p:nvPr>
        </p:nvSpPr>
        <p:spPr>
          <a:xfrm>
            <a:off x="957263" y="466725"/>
            <a:ext cx="11787187" cy="1905000"/>
          </a:xfrm>
        </p:spPr>
        <p:txBody>
          <a:bodyPr>
            <a:normAutofit/>
          </a:bodyPr>
          <a:lstStyle/>
          <a:p>
            <a:r>
              <a:rPr lang="en-US" sz="2800" dirty="0">
                <a:solidFill>
                  <a:schemeClr val="accent5"/>
                </a:solidFill>
              </a:rPr>
              <a:t>In case you forgot what </a:t>
            </a:r>
            <a:r>
              <a:rPr lang="en-US" sz="2800" dirty="0" err="1">
                <a:solidFill>
                  <a:schemeClr val="accent5"/>
                </a:solidFill>
              </a:rPr>
              <a:t>actionscript</a:t>
            </a:r>
            <a:r>
              <a:rPr lang="en-US" sz="2800" dirty="0">
                <a:solidFill>
                  <a:schemeClr val="accent5"/>
                </a:solidFill>
              </a:rPr>
              <a:t> 3 brought us…..</a:t>
            </a:r>
          </a:p>
        </p:txBody>
      </p:sp>
      <p:pic>
        <p:nvPicPr>
          <p:cNvPr id="5" name="Content Placeholder 4">
            <a:extLst>
              <a:ext uri="{FF2B5EF4-FFF2-40B4-BE49-F238E27FC236}">
                <a16:creationId xmlns:a16="http://schemas.microsoft.com/office/drawing/2014/main" id="{738D5FB6-6326-0348-BFE0-F6135CC8ECE8}"/>
              </a:ext>
            </a:extLst>
          </p:cNvPr>
          <p:cNvPicPr>
            <a:picLocks noGrp="1" noChangeAspect="1"/>
          </p:cNvPicPr>
          <p:nvPr>
            <p:ph idx="1"/>
          </p:nvPr>
        </p:nvPicPr>
        <p:blipFill>
          <a:blip r:embed="rId3"/>
          <a:stretch>
            <a:fillRect/>
          </a:stretch>
        </p:blipFill>
        <p:spPr>
          <a:xfrm>
            <a:off x="3021012" y="2185986"/>
            <a:ext cx="6146800" cy="3457575"/>
          </a:xfrm>
        </p:spPr>
      </p:pic>
    </p:spTree>
    <p:extLst>
      <p:ext uri="{BB962C8B-B14F-4D97-AF65-F5344CB8AC3E}">
        <p14:creationId xmlns:p14="http://schemas.microsoft.com/office/powerpoint/2010/main" val="684290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4E49-EBAE-D849-BD93-C7AFA4FB8654}"/>
              </a:ext>
            </a:extLst>
          </p:cNvPr>
          <p:cNvSpPr>
            <a:spLocks noGrp="1"/>
          </p:cNvSpPr>
          <p:nvPr>
            <p:ph type="title"/>
          </p:nvPr>
        </p:nvSpPr>
        <p:spPr>
          <a:xfrm>
            <a:off x="1141413" y="609600"/>
            <a:ext cx="8845550" cy="1905000"/>
          </a:xfrm>
        </p:spPr>
        <p:txBody>
          <a:bodyPr>
            <a:normAutofit/>
          </a:bodyPr>
          <a:lstStyle/>
          <a:p>
            <a:r>
              <a:rPr lang="en-US" sz="8800" dirty="0">
                <a:solidFill>
                  <a:schemeClr val="accent4">
                    <a:lumMod val="75000"/>
                  </a:schemeClr>
                </a:solidFill>
              </a:rPr>
              <a:t>2005</a:t>
            </a:r>
            <a:endParaRPr lang="en-US" sz="8800" dirty="0">
              <a:solidFill>
                <a:schemeClr val="accent4">
                  <a:lumMod val="40000"/>
                  <a:lumOff val="60000"/>
                </a:schemeClr>
              </a:solidFill>
            </a:endParaRPr>
          </a:p>
        </p:txBody>
      </p:sp>
      <p:sp>
        <p:nvSpPr>
          <p:cNvPr id="3" name="Content Placeholder 2">
            <a:extLst>
              <a:ext uri="{FF2B5EF4-FFF2-40B4-BE49-F238E27FC236}">
                <a16:creationId xmlns:a16="http://schemas.microsoft.com/office/drawing/2014/main" id="{E7F9F59C-2CF6-FE43-8F83-363127F188BD}"/>
              </a:ext>
            </a:extLst>
          </p:cNvPr>
          <p:cNvSpPr>
            <a:spLocks noGrp="1"/>
          </p:cNvSpPr>
          <p:nvPr>
            <p:ph idx="1"/>
          </p:nvPr>
        </p:nvSpPr>
        <p:spPr/>
        <p:txBody>
          <a:bodyPr>
            <a:normAutofit/>
          </a:bodyPr>
          <a:lstStyle/>
          <a:p>
            <a:r>
              <a:rPr lang="en-US" sz="3200" dirty="0">
                <a:solidFill>
                  <a:schemeClr val="tx2"/>
                </a:solidFill>
              </a:rPr>
              <a:t>Ajax (asynchronous </a:t>
            </a:r>
            <a:r>
              <a:rPr lang="en-US" sz="3200" dirty="0" err="1">
                <a:solidFill>
                  <a:schemeClr val="tx2"/>
                </a:solidFill>
              </a:rPr>
              <a:t>javascript</a:t>
            </a:r>
            <a:r>
              <a:rPr lang="en-US" sz="3200" dirty="0">
                <a:solidFill>
                  <a:schemeClr val="tx2"/>
                </a:solidFill>
              </a:rPr>
              <a:t>)</a:t>
            </a:r>
          </a:p>
          <a:p>
            <a:r>
              <a:rPr lang="en-US" sz="3200" dirty="0" err="1">
                <a:solidFill>
                  <a:schemeClr val="tx2"/>
                </a:solidFill>
              </a:rPr>
              <a:t>Jquery</a:t>
            </a:r>
            <a:endParaRPr lang="en-US" sz="3200" dirty="0">
              <a:solidFill>
                <a:schemeClr val="tx2"/>
              </a:solidFill>
            </a:endParaRPr>
          </a:p>
          <a:p>
            <a:r>
              <a:rPr lang="en-US" sz="3200" dirty="0" err="1">
                <a:solidFill>
                  <a:schemeClr val="tx2"/>
                </a:solidFill>
              </a:rPr>
              <a:t>Protoype</a:t>
            </a:r>
            <a:endParaRPr lang="en-US" sz="3200" dirty="0">
              <a:solidFill>
                <a:schemeClr val="tx2"/>
              </a:solidFill>
            </a:endParaRPr>
          </a:p>
          <a:p>
            <a:r>
              <a:rPr lang="en-US" sz="3200" dirty="0">
                <a:solidFill>
                  <a:schemeClr val="tx2"/>
                </a:solidFill>
              </a:rPr>
              <a:t>Dojo</a:t>
            </a:r>
          </a:p>
          <a:p>
            <a:endParaRPr lang="en-US" sz="3200" dirty="0">
              <a:solidFill>
                <a:schemeClr val="tx2"/>
              </a:solidFill>
            </a:endParaRPr>
          </a:p>
        </p:txBody>
      </p:sp>
      <p:pic>
        <p:nvPicPr>
          <p:cNvPr id="5" name="Picture 4">
            <a:extLst>
              <a:ext uri="{FF2B5EF4-FFF2-40B4-BE49-F238E27FC236}">
                <a16:creationId xmlns:a16="http://schemas.microsoft.com/office/drawing/2014/main" id="{D46EAFD7-42D0-EA49-92F3-72DF9705A814}"/>
              </a:ext>
            </a:extLst>
          </p:cNvPr>
          <p:cNvPicPr>
            <a:picLocks noChangeAspect="1"/>
          </p:cNvPicPr>
          <p:nvPr/>
        </p:nvPicPr>
        <p:blipFill>
          <a:blip r:embed="rId3"/>
          <a:stretch>
            <a:fillRect/>
          </a:stretch>
        </p:blipFill>
        <p:spPr>
          <a:xfrm>
            <a:off x="8564563" y="1117600"/>
            <a:ext cx="2844800" cy="4279900"/>
          </a:xfrm>
          <a:prstGeom prst="rect">
            <a:avLst/>
          </a:prstGeom>
        </p:spPr>
      </p:pic>
    </p:spTree>
    <p:extLst>
      <p:ext uri="{BB962C8B-B14F-4D97-AF65-F5344CB8AC3E}">
        <p14:creationId xmlns:p14="http://schemas.microsoft.com/office/powerpoint/2010/main" val="6806765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57</TotalTime>
  <Words>650</Words>
  <Application>Microsoft Macintosh PowerPoint</Application>
  <PresentationFormat>Widescreen</PresentationFormat>
  <Paragraphs>70</Paragraphs>
  <Slides>16</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Century Gothic</vt:lpstr>
      <vt:lpstr>Mesh</vt:lpstr>
      <vt:lpstr> Javascript A Brief History</vt:lpstr>
      <vt:lpstr>1995</vt:lpstr>
      <vt:lpstr>But HOW and WHY it became “JAVA”script?!?!</vt:lpstr>
      <vt:lpstr>1996</vt:lpstr>
      <vt:lpstr>1998</vt:lpstr>
      <vt:lpstr>1999</vt:lpstr>
      <vt:lpstr>2005</vt:lpstr>
      <vt:lpstr>In case you forgot what actionscript 3 brought us…..</vt:lpstr>
      <vt:lpstr>2005</vt:lpstr>
      <vt:lpstr>2008</vt:lpstr>
      <vt:lpstr>2009</vt:lpstr>
      <vt:lpstr>2016</vt:lpstr>
      <vt:lpstr>TODAY</vt:lpstr>
      <vt:lpstr>Design Features</vt:lpstr>
      <vt:lpstr>Functions as FIRST CLASS OBJECTS</vt:lpstr>
      <vt:lpstr>Prototype-based object model</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Javascript A Brief History</dc:title>
  <dc:creator>Tiffany Sweeney</dc:creator>
  <cp:lastModifiedBy>Tiffany Sweeney</cp:lastModifiedBy>
  <cp:revision>7</cp:revision>
  <dcterms:created xsi:type="dcterms:W3CDTF">2019-03-24T22:51:55Z</dcterms:created>
  <dcterms:modified xsi:type="dcterms:W3CDTF">2019-05-22T04:11:28Z</dcterms:modified>
</cp:coreProperties>
</file>

<file path=docProps/thumbnail.jpeg>
</file>